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6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2" r:id="rId24"/>
    <p:sldId id="293" r:id="rId25"/>
    <p:sldId id="294" r:id="rId26"/>
    <p:sldId id="290" r:id="rId27"/>
    <p:sldId id="291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95" r:id="rId39"/>
    <p:sldId id="271" r:id="rId40"/>
    <p:sldId id="27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716"/>
    <a:srgbClr val="000D18"/>
    <a:srgbClr val="7B1E35"/>
    <a:srgbClr val="7D2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4"/>
    <p:restoredTop sz="93835"/>
  </p:normalViewPr>
  <p:slideViewPr>
    <p:cSldViewPr snapToGrid="0">
      <p:cViewPr varScale="1">
        <p:scale>
          <a:sx n="96" d="100"/>
          <a:sy n="96" d="100"/>
        </p:scale>
        <p:origin x="1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A2058-F748-0D41-A22D-2E33B12CBEA3}" type="datetimeFigureOut">
              <a:rPr lang="de-DE" smtClean="0"/>
              <a:t>26.09.24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8A433-B7AC-9648-AFDF-8B90439947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3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C3AB-77DC-2E44-97C2-6489B3790178}" type="datetime1">
              <a:rPr lang="de-DE" smtClean="0"/>
              <a:t>26.09.24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2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FE40-CF4F-4B4C-A00A-3F599C0054FB}" type="datetime1">
              <a:rPr lang="de-DE" smtClean="0"/>
              <a:t>26.09.24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0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3050-EC87-9F41-AC6A-BB4EC9F85ED5}" type="datetime1">
              <a:rPr lang="de-DE" smtClean="0"/>
              <a:t>26.09.24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3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1CE8E-99D4-E44E-982B-86389FCEE994}" type="datetime1">
              <a:rPr lang="de-DE" smtClean="0"/>
              <a:t>26.09.24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9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AD6-F296-0F49-805B-1E1AFF633441}" type="datetime1">
              <a:rPr lang="de-DE" smtClean="0"/>
              <a:t>26.09.24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5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F00B-A2C9-2A4E-A1D5-55B5F885BA87}" type="datetime1">
              <a:rPr lang="de-DE" smtClean="0"/>
              <a:t>26.09.24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A8AC-E2B9-2546-B2B4-5F05394FECC5}" type="datetime1">
              <a:rPr lang="de-DE" smtClean="0"/>
              <a:t>26.09.24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67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4D6C8-CA36-D949-808F-5FF46FF47BCF}" type="datetime1">
              <a:rPr lang="de-DE" smtClean="0"/>
              <a:t>26.09.24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5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84FC-BDE1-F94D-A6C7-D4B9E9B7194B}" type="datetime1">
              <a:rPr lang="de-DE" smtClean="0"/>
              <a:t>26.09.24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7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836C-25C4-A34C-B390-9C5EA383A8F6}" type="datetime1">
              <a:rPr lang="de-DE" smtClean="0"/>
              <a:t>26.09.24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43D2F-FAD0-BF45-94F5-3109605791AB}" type="datetime1">
              <a:rPr lang="de-DE" smtClean="0"/>
              <a:t>26.09.24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3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4BBD520A-39EB-144D-9490-412D31AE429C}" type="datetime1">
              <a:rPr lang="de-DE" smtClean="0"/>
              <a:t>26.09.24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5" r:id="rId6"/>
    <p:sldLayoutId id="2147483730" r:id="rId7"/>
    <p:sldLayoutId id="2147483731" r:id="rId8"/>
    <p:sldLayoutId id="2147483732" r:id="rId9"/>
    <p:sldLayoutId id="2147483734" r:id="rId10"/>
    <p:sldLayoutId id="2147483733" r:id="rId11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datasets/waqi786/impact-of-virtual-reality-on-educ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AF4B06-53F0-C847-8C21-2E98F1814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AB2482-7680-A96C-4324-5869B1940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444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F70A2C4-3347-EF31-F002-FB70BCCF4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344" y="938623"/>
            <a:ext cx="10369255" cy="4987842"/>
          </a:xfrm>
          <a:custGeom>
            <a:avLst/>
            <a:gdLst>
              <a:gd name="connsiteX0" fmla="*/ 0 w 4116027"/>
              <a:gd name="connsiteY0" fmla="*/ 0 h 5058263"/>
              <a:gd name="connsiteX1" fmla="*/ 3203647 w 4116027"/>
              <a:gd name="connsiteY1" fmla="*/ 0 h 5058263"/>
              <a:gd name="connsiteX2" fmla="*/ 3203647 w 4116027"/>
              <a:gd name="connsiteY2" fmla="*/ 1439014 h 5058263"/>
              <a:gd name="connsiteX3" fmla="*/ 4116027 w 4116027"/>
              <a:gd name="connsiteY3" fmla="*/ 1439014 h 5058263"/>
              <a:gd name="connsiteX4" fmla="*/ 4116027 w 4116027"/>
              <a:gd name="connsiteY4" fmla="*/ 5058263 h 5058263"/>
              <a:gd name="connsiteX5" fmla="*/ 0 w 4116027"/>
              <a:gd name="connsiteY5" fmla="*/ 5058263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0" fmla="*/ 4116027 w 4116027"/>
              <a:gd name="connsiteY0" fmla="*/ 1439014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556812 w 4116027"/>
              <a:gd name="connsiteY4" fmla="*/ 6142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27" h="5058263">
                <a:moveTo>
                  <a:pt x="4109005" y="1610052"/>
                </a:moveTo>
                <a:cubicBezTo>
                  <a:pt x="4110944" y="277967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470533" y="1434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CDC7F2-E6F4-D3C0-CB5C-4A5EEFA47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343" y="737815"/>
            <a:ext cx="4285881" cy="1810864"/>
          </a:xfrm>
          <a:noFill/>
          <a:effectLst>
            <a:glow rad="142315">
              <a:schemeClr val="accent1">
                <a:lumMod val="20000"/>
                <a:lumOff val="80000"/>
                <a:alpha val="0"/>
              </a:schemeClr>
            </a:glow>
          </a:effectLst>
          <a:scene3d>
            <a:camera prst="orthographicFront"/>
            <a:lightRig rig="threePt" dir="t"/>
          </a:scene3d>
          <a:sp3d>
            <a:bevelT w="38100" h="101600"/>
          </a:sp3d>
        </p:spPr>
        <p:txBody>
          <a:bodyPr anchor="t">
            <a:normAutofit fontScale="90000"/>
            <a:sp3d contourW="31750"/>
          </a:bodyPr>
          <a:lstStyle/>
          <a:p>
            <a:r>
              <a:rPr lang="de-DE" sz="2000" b="1" dirty="0">
                <a:solidFill>
                  <a:schemeClr val="bg1"/>
                </a:solidFill>
                <a:effectLst>
                  <a:glow>
                    <a:schemeClr val="accent1">
                      <a:alpha val="61000"/>
                    </a:schemeClr>
                  </a:glow>
                </a:effectLst>
                <a:latin typeface="Helvetica" pitchFamily="2" charset="0"/>
              </a:rPr>
              <a:t>BUSINESS CHALLENGE: EDA AND SQL</a:t>
            </a:r>
            <a:b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</a:br>
            <a:r>
              <a:rPr lang="de-DE" sz="3100" b="1" dirty="0">
                <a:solidFill>
                  <a:schemeClr val="bg1"/>
                </a:solidFill>
                <a:effectLst>
                  <a:glow rad="155557">
                    <a:schemeClr val="bg1">
                      <a:alpha val="40000"/>
                    </a:schemeClr>
                  </a:glow>
                </a:effectLst>
                <a:latin typeface="Helvetica" pitchFamily="2" charset="0"/>
              </a:rPr>
              <a:t>DISCOVERING THE IMPACT OF VIRTUAL REALITY ON EDUCATION</a:t>
            </a:r>
            <a:b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BA0D9E-C607-33EC-162B-D2626A4EAE07}"/>
              </a:ext>
            </a:extLst>
          </p:cNvPr>
          <p:cNvSpPr txBox="1"/>
          <p:nvPr/>
        </p:nvSpPr>
        <p:spPr>
          <a:xfrm>
            <a:off x="908342" y="4052906"/>
            <a:ext cx="428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spc="300" dirty="0">
                <a:solidFill>
                  <a:schemeClr val="bg1"/>
                </a:solidFill>
                <a:effectLst>
                  <a:glow>
                    <a:schemeClr val="accent1">
                      <a:alpha val="61000"/>
                    </a:schemeClr>
                  </a:glow>
                </a:effectLst>
                <a:latin typeface="Helvetica" pitchFamily="2" charset="0"/>
              </a:rPr>
              <a:t>BY JULIA NUSS</a:t>
            </a:r>
            <a:endParaRPr lang="de-DE" spc="300" dirty="0"/>
          </a:p>
        </p:txBody>
      </p:sp>
      <p:pic>
        <p:nvPicPr>
          <p:cNvPr id="8" name="Google Shape;56;p1">
            <a:extLst>
              <a:ext uri="{FF2B5EF4-FFF2-40B4-BE49-F238E27FC236}">
                <a16:creationId xmlns:a16="http://schemas.microsoft.com/office/drawing/2014/main" id="{FD4382C9-F059-3729-2AF1-6A6F6147F0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2093" y="3787682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23A3710-528D-4F77-388B-00EB8663D211}"/>
              </a:ext>
            </a:extLst>
          </p:cNvPr>
          <p:cNvSpPr txBox="1"/>
          <p:nvPr/>
        </p:nvSpPr>
        <p:spPr>
          <a:xfrm>
            <a:off x="0" y="6547773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Background </a:t>
            </a:r>
            <a:r>
              <a:rPr lang="de-DE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image</a:t>
            </a:r>
            <a:r>
              <a:rPr lang="de-DE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de-DE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generated</a:t>
            </a:r>
            <a:r>
              <a:rPr lang="de-DE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de-DE" sz="1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with</a:t>
            </a:r>
            <a:r>
              <a:rPr lang="de-DE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 AI</a:t>
            </a:r>
            <a:endParaRPr lang="de-DE" sz="1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15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EFF9E-202A-600F-ED99-2B462AFF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F032A3-84C9-CD65-D23E-16FE69DD2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10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E909B28-2856-7307-CE87-12F98A5F4480}"/>
              </a:ext>
            </a:extLst>
          </p:cNvPr>
          <p:cNvSpPr/>
          <p:nvPr/>
        </p:nvSpPr>
        <p:spPr>
          <a:xfrm>
            <a:off x="-203948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2E037E9A-2BD9-30CE-0642-EDFD7E3EA8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FF7B79A-016D-8035-73F2-3CCB0EB0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73444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0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F0F2E-DBA5-40A9-45C2-914DA3299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852673-C288-1E55-C4AC-EDF175B4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11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4C63BDF-B201-562B-3E25-182EF5623BF4}"/>
              </a:ext>
            </a:extLst>
          </p:cNvPr>
          <p:cNvSpPr/>
          <p:nvPr/>
        </p:nvSpPr>
        <p:spPr>
          <a:xfrm>
            <a:off x="-203948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585433C7-CA69-4478-94B4-5324800643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66AFEE41-3E58-43B1-8EA5-7CA56980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7" y="0"/>
            <a:ext cx="7772400" cy="47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7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13D222-9508-9129-1E73-935065D6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B106C4-F26E-5E20-2D34-63236BB3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12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1F310B-A172-0EC2-83BC-EE876946A21B}"/>
              </a:ext>
            </a:extLst>
          </p:cNvPr>
          <p:cNvSpPr/>
          <p:nvPr/>
        </p:nvSpPr>
        <p:spPr>
          <a:xfrm>
            <a:off x="-203948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AAF48DE0-15A5-59FA-C99F-4881202E36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44CFE90-7F87-2B66-32BE-17214618D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272" y="0"/>
            <a:ext cx="10337973" cy="397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81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684CE-D80D-9A26-CE48-334487B2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49F7AA-7A1A-E682-B7D3-01396690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13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4909FE1-1E02-C26B-C425-9A0E185F0A3C}"/>
              </a:ext>
            </a:extLst>
          </p:cNvPr>
          <p:cNvSpPr/>
          <p:nvPr/>
        </p:nvSpPr>
        <p:spPr>
          <a:xfrm>
            <a:off x="-203948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D6600C6F-84C3-14A7-1B30-66422C4E9B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 descr="Ein Bild, das Text, Screenshot, Rechteck, parallel enthält.&#10;&#10;Automatisch generierte Beschreibung">
            <a:extLst>
              <a:ext uri="{FF2B5EF4-FFF2-40B4-BE49-F238E27FC236}">
                <a16:creationId xmlns:a16="http://schemas.microsoft.com/office/drawing/2014/main" id="{ABBCD09A-67BF-E525-44BE-EEC7F9E1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1" y="217013"/>
            <a:ext cx="7667327" cy="65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2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E51BB-5344-4471-164E-E7D2BA74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5AE003-48B4-9A5E-E324-EFDAC40D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14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5FDF1BD-BD69-E145-A2F6-B3A4E411211D}"/>
              </a:ext>
            </a:extLst>
          </p:cNvPr>
          <p:cNvSpPr/>
          <p:nvPr/>
        </p:nvSpPr>
        <p:spPr>
          <a:xfrm>
            <a:off x="-203948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C8409A04-90D1-5BCD-6435-5BADC0B6C3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DA7490D-8DFD-DB74-B211-5A6FDDBCD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36"/>
            <a:ext cx="10262940" cy="50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6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6D9B4-1596-EAAA-DA80-0BB4CB0DE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7C7BB6-080C-CF68-DF50-63CBFCF0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15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677FF5D-9196-E023-D0F9-7FA7F0DE518C}"/>
              </a:ext>
            </a:extLst>
          </p:cNvPr>
          <p:cNvSpPr/>
          <p:nvPr/>
        </p:nvSpPr>
        <p:spPr>
          <a:xfrm>
            <a:off x="-203948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68069654-E3D4-F8B9-655E-82F7C62721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02F28EB9-6B94-8BC3-9A79-9683D2E71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7" y="0"/>
            <a:ext cx="7765143" cy="68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28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4147-C2BF-B349-49CB-C13733FC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89C891-5785-444A-BB2C-10887423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16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89970A0-A5F6-1C28-B4B4-4FD824A0403C}"/>
              </a:ext>
            </a:extLst>
          </p:cNvPr>
          <p:cNvSpPr/>
          <p:nvPr/>
        </p:nvSpPr>
        <p:spPr>
          <a:xfrm>
            <a:off x="-203948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1D428495-1916-CBD0-2B8A-EB10C9E0F1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0C092537-CFC4-3CF1-7A2A-ABDFC84BE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025"/>
            <a:ext cx="9941586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8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F5FCE8-CC3A-B061-CA8D-4F377B800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5B1B2-5C97-6CFA-3846-B345B0D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17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7DF4A6B-DF49-78C0-AAC1-4958B36DB1A6}"/>
              </a:ext>
            </a:extLst>
          </p:cNvPr>
          <p:cNvSpPr/>
          <p:nvPr/>
        </p:nvSpPr>
        <p:spPr>
          <a:xfrm>
            <a:off x="-203948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B71E62D8-9757-988F-6DF2-0ED3030912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687A5821-DBB8-2681-948C-635EB08D4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64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79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C3458E-C2E0-AD5D-72C1-BA39BF07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AE3EE5-C369-5D0D-D83D-EDE300DF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18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2BB0A9-68E0-56E7-5A61-1E219CE4093C}"/>
              </a:ext>
            </a:extLst>
          </p:cNvPr>
          <p:cNvSpPr/>
          <p:nvPr/>
        </p:nvSpPr>
        <p:spPr>
          <a:xfrm>
            <a:off x="-203948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E5A1546D-CCF1-E5A2-DF5C-3A860051F31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6EA6BCCD-75F1-FFE4-1A75-4B392D912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7433" cy="666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01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76C56-4964-1795-F3AE-2AA008E05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B87CD3-C578-5B36-0DA5-DA4F464B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19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44751F2-56B2-67C7-DCBE-3EA3F6A46435}"/>
              </a:ext>
            </a:extLst>
          </p:cNvPr>
          <p:cNvSpPr/>
          <p:nvPr/>
        </p:nvSpPr>
        <p:spPr>
          <a:xfrm>
            <a:off x="-203948" y="0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5BA13748-1385-3B0A-6210-0DA624B805E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Ein Bild, das Screenshot, Text, Schrift enthält.&#10;&#10;Automatisch generierte Beschreibung">
            <a:extLst>
              <a:ext uri="{FF2B5EF4-FFF2-40B4-BE49-F238E27FC236}">
                <a16:creationId xmlns:a16="http://schemas.microsoft.com/office/drawing/2014/main" id="{E39EDFC3-5D62-BEEF-FE1F-6F990857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0" t="-3333" b="3333"/>
          <a:stretch/>
        </p:blipFill>
        <p:spPr>
          <a:xfrm>
            <a:off x="-149399" y="-101600"/>
            <a:ext cx="10370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10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55D66-1D5A-077A-BF6B-BB78A04C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QUICK OVERVIEW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02287A-0BD9-B5C0-90D4-1B261DDCE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922" y="2120348"/>
            <a:ext cx="10084904" cy="368410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b="1" spc="300" dirty="0">
                <a:solidFill>
                  <a:schemeClr val="bg1"/>
                </a:solidFill>
                <a:effectLst/>
                <a:latin typeface="Helvetica" pitchFamily="2" charset="0"/>
              </a:rPr>
              <a:t>THE DATA</a:t>
            </a:r>
            <a:endParaRPr lang="de-DE" spc="3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Dataset: Impact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of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Virtual Reality on Education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from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Kaggle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(</a:t>
            </a:r>
            <a:r>
              <a:rPr lang="de-DE" u="sng" dirty="0">
                <a:solidFill>
                  <a:schemeClr val="bg1"/>
                </a:solidFill>
                <a:effectLst/>
                <a:latin typeface="Helvetic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https://www.kaggle.com/datasets/waqi786/impact-of-virtual-reality-on-education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)</a:t>
            </a:r>
          </a:p>
          <a:p>
            <a:pPr marL="0" indent="0">
              <a:buNone/>
            </a:pP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„This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dataset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delves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into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impact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of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virtual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reality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(VR) on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education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highlighting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its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potential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to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enhance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learning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experiences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across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various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subjects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.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It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encompasses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data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on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student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engagement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retention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rates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, and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overall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academic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performance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when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VR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is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integrated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into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sz="1700" b="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curriculum</a:t>
            </a:r>
            <a:r>
              <a:rPr lang="de-DE" sz="1700" b="0" i="1" dirty="0">
                <a:solidFill>
                  <a:schemeClr val="bg1"/>
                </a:solidFill>
                <a:effectLst/>
                <a:latin typeface="Helvetica" pitchFamily="2" charset="0"/>
              </a:rPr>
              <a:t>.“</a:t>
            </a:r>
          </a:p>
          <a:p>
            <a:pPr marL="0" indent="0">
              <a:buNone/>
            </a:pPr>
            <a:r>
              <a:rPr lang="de-DE" sz="1700" i="1" dirty="0">
                <a:solidFill>
                  <a:schemeClr val="bg1"/>
                </a:solidFill>
                <a:effectLst/>
                <a:latin typeface="Helvetica" pitchFamily="2" charset="0"/>
              </a:rPr>
              <a:t>(Source: </a:t>
            </a:r>
            <a:r>
              <a:rPr lang="de-DE" sz="17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Waqar</a:t>
            </a:r>
            <a:r>
              <a:rPr lang="de-DE" sz="1700" i="1" dirty="0">
                <a:solidFill>
                  <a:schemeClr val="bg1"/>
                </a:solidFill>
                <a:effectLst/>
                <a:latin typeface="Helvetica" pitchFamily="2" charset="0"/>
              </a:rPr>
              <a:t> Ali, 2024)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de-DE" b="1" spc="300" dirty="0">
                <a:solidFill>
                  <a:schemeClr val="bg1"/>
                </a:solidFill>
                <a:effectLst/>
                <a:latin typeface="Helvetica" pitchFamily="2" charset="0"/>
              </a:rPr>
              <a:t>WHY?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Big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interest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in 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VR in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educational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purposes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, New Learning,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wanting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gain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further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insights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on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topics</a:t>
            </a:r>
            <a:endParaRPr lang="de-DE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57B8AE31-B9D3-2219-FC95-B3BB2B6DF3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8DD9D1-985D-37D5-CC8A-2AC27B02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2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D70D5-BA19-508A-F0D5-2FB763E09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8BDDC2-99BF-D0DA-C4E0-6BBF5B47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20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F63967E-C3E1-CF6B-68FA-7BC04F8D5C0C}"/>
              </a:ext>
            </a:extLst>
          </p:cNvPr>
          <p:cNvSpPr/>
          <p:nvPr/>
        </p:nvSpPr>
        <p:spPr>
          <a:xfrm>
            <a:off x="-203948" y="0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21E41A14-206C-DCE6-6661-01F8E940D1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0363A1D-8242-94E9-0935-9D424270D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" y="0"/>
            <a:ext cx="7498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31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9F63C-797B-FD4A-D88B-F615AE268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24061F-5C47-1B1F-EAB3-B6FC525B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21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BFE693-9D85-43FD-7B5D-B27847A0EFDA}"/>
              </a:ext>
            </a:extLst>
          </p:cNvPr>
          <p:cNvSpPr/>
          <p:nvPr/>
        </p:nvSpPr>
        <p:spPr>
          <a:xfrm>
            <a:off x="-203948" y="0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0E5565ED-4CCA-DBCB-6A9E-F05A7C1085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63E9A26A-607C-B3B7-BE50-FE3A098E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51" y="293687"/>
            <a:ext cx="10263928" cy="634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07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EFEDC-7875-F5FF-0433-FDD4C20E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31A49E-CA2E-D59B-1221-9FDA498A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22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8242350-0B9A-1521-BDDF-6811A1AC47E2}"/>
              </a:ext>
            </a:extLst>
          </p:cNvPr>
          <p:cNvSpPr/>
          <p:nvPr/>
        </p:nvSpPr>
        <p:spPr>
          <a:xfrm>
            <a:off x="-203948" y="0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5CEBB2A9-7A21-AEDF-C63D-C4797B5363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E0FAC65-BD26-7AAB-8AE4-ECED22D3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51" y="293687"/>
            <a:ext cx="10263928" cy="634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9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8AEA7-503D-8D41-0CDC-D00AA3CCD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740282-AB87-C493-3FEF-3B74ED99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23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7F6B6F6-4FAD-3ADF-B660-D9A334436F81}"/>
              </a:ext>
            </a:extLst>
          </p:cNvPr>
          <p:cNvSpPr/>
          <p:nvPr/>
        </p:nvSpPr>
        <p:spPr>
          <a:xfrm>
            <a:off x="-203948" y="0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7D5C879A-E4C3-4F2B-9366-E00399520F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C7EF02-DE2D-2AAC-87D6-E12D95805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27" y="457484"/>
            <a:ext cx="10219975" cy="63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8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75B61C-F98E-5448-51F4-D7E68F239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D7544-E7A3-60AC-FB59-95543AE1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24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F644C84-540C-D499-8A3B-1600408F9357}"/>
              </a:ext>
            </a:extLst>
          </p:cNvPr>
          <p:cNvSpPr/>
          <p:nvPr/>
        </p:nvSpPr>
        <p:spPr>
          <a:xfrm>
            <a:off x="-203948" y="0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1EDF0B5A-A659-D1D7-BAE3-24C33BB73FF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D9913224-1A3E-815F-D860-5DD489785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7"/>
          <a:stretch/>
        </p:blipFill>
        <p:spPr>
          <a:xfrm>
            <a:off x="129643" y="217013"/>
            <a:ext cx="6930407" cy="68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89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89CAE-DDE7-F2DE-6141-40DD0805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548526-715D-6BDE-B6A0-AEE7A461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25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0358E50-3AB2-A59A-E766-FA8A44F7D511}"/>
              </a:ext>
            </a:extLst>
          </p:cNvPr>
          <p:cNvSpPr/>
          <p:nvPr/>
        </p:nvSpPr>
        <p:spPr>
          <a:xfrm>
            <a:off x="-203948" y="0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B788D009-1F01-7982-D557-7D87A425E5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Ein Bild, das Text, Screenshot, Display, Rechteck enthält.&#10;&#10;Automatisch generierte Beschreibung">
            <a:extLst>
              <a:ext uri="{FF2B5EF4-FFF2-40B4-BE49-F238E27FC236}">
                <a16:creationId xmlns:a16="http://schemas.microsoft.com/office/drawing/2014/main" id="{89D0C3C5-7842-4D51-C7F5-C58D931F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7014"/>
            <a:ext cx="9404245" cy="70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9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2BC9F0-D99A-E23C-2246-35C546E22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0C95ED-D330-C0F9-D3DB-E85DE61C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26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FC8C5E-4F23-D104-754B-04842ECD1F40}"/>
              </a:ext>
            </a:extLst>
          </p:cNvPr>
          <p:cNvSpPr/>
          <p:nvPr/>
        </p:nvSpPr>
        <p:spPr>
          <a:xfrm>
            <a:off x="-203948" y="0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BE6E84D8-7BAC-BBD6-2133-B11F32788B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B545F60-81CB-69BA-4ED8-A86276702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014"/>
            <a:ext cx="7446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32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FC710D-76D5-9E3F-AAD9-5F8CBDA3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05D1D0-D017-D513-64A5-571A9231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27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E03F5B-5404-EA3E-7D62-486A6D2798CF}"/>
              </a:ext>
            </a:extLst>
          </p:cNvPr>
          <p:cNvSpPr/>
          <p:nvPr/>
        </p:nvSpPr>
        <p:spPr>
          <a:xfrm>
            <a:off x="-203948" y="0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AAE9354E-B793-1ED9-EA7F-02E715FD40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Ein Bild, das Text, Screenshot, Software, Rechteck enthält.&#10;&#10;Automatisch generierte Beschreibung">
            <a:extLst>
              <a:ext uri="{FF2B5EF4-FFF2-40B4-BE49-F238E27FC236}">
                <a16:creationId xmlns:a16="http://schemas.microsoft.com/office/drawing/2014/main" id="{E00B4005-2A08-92A7-FB8C-FD1DB034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3" y="363070"/>
            <a:ext cx="7041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5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rgbClr val="151716"/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5F0C16-1FD2-A207-3234-BE17E3F9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4D75C-BE80-4422-2C73-D89BF666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Business Questions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72C292A1-F109-CCAE-9775-F4DF794535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91C205-D249-45FE-C49D-B901750C1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28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5A2755A-567B-91AB-37EA-FBD332312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  <a:effectLst/>
                <a:latin typeface="Helvetica" pitchFamily="2" charset="0"/>
              </a:rPr>
              <a:t>Question 01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: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What’s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global (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geographical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)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distribution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of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VR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usage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education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?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Where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VR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used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most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for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educational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purposes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?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325E274-BB81-6B5B-C99E-6B5110C0F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42" y="2859088"/>
            <a:ext cx="5114187" cy="2898774"/>
          </a:xfrm>
          <a:prstGeom prst="rect">
            <a:avLst/>
          </a:prstGeom>
        </p:spPr>
      </p:pic>
      <p:pic>
        <p:nvPicPr>
          <p:cNvPr id="9" name="Grafik 8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0B0BB305-6C11-A237-9123-F1C19C7A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629" y="3790805"/>
            <a:ext cx="4502457" cy="20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04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1716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3E943-585A-F36C-CFF5-3C92B5D68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C5DD2-DA58-B5A8-5849-6AFB82DA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Business Questions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0C3106D1-4C57-5B03-3EF1-2F692AAE83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E94812-1E1A-E6DA-13F1-3A44C1DF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29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B30FACD-AAE2-CAA4-A8A2-E65FD84CC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  <a:effectLst/>
                <a:latin typeface="Helvetica" pitchFamily="2" charset="0"/>
              </a:rPr>
              <a:t>Question 02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: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there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a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subject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for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which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VR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used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most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or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can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be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best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applied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for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? Name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top 3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subjects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for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VR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usage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.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E5AF2B0-434F-6713-0053-B88ABF3C0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42" y="2767105"/>
            <a:ext cx="4301386" cy="2946001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B180D3D-F463-6AC7-7EA9-5DC5C5E0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74" y="3294471"/>
            <a:ext cx="2662464" cy="18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6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FFA49-EE7D-FB91-108F-CBDB3E18D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6EB9B-1D2D-F62B-906E-2D375BAB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THE 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3429DF-6D4C-AA75-AA2D-56EADEC1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922" y="2120348"/>
            <a:ext cx="10084904" cy="3684104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One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CSV-File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with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one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table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5000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rows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with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different Student IDs, 20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columns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with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information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about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age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subjects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continent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, VR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usage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per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week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etc.</a:t>
            </a:r>
          </a:p>
          <a:p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One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incrementing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index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row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(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Student_ID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)</a:t>
            </a:r>
          </a:p>
          <a:p>
            <a:endParaRPr lang="de-DE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4D9B5983-BC81-0E29-29C7-6EC2FEC667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208257-4B3F-9EFD-522B-B28CCEA5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1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1716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4A55A-6C0E-668C-79D4-E1F38351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DBB32-2C65-1F96-F3CB-D5768787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Business Questions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4D03E1AB-C9D7-740E-F9E0-8A73E6F449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79ED8D-44FE-417F-CCF0-15B95185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30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4006967-F54D-0202-0DAD-23CBD1060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  <a:effectLst/>
                <a:latin typeface="Helvetica" pitchFamily="2" charset="0"/>
              </a:rPr>
              <a:t>Question 03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: Overall,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there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an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improvement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academic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performance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be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seen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by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using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VR?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571B5FAA-CCF0-C2C6-2366-ECF7049F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" y="3010407"/>
            <a:ext cx="12135365" cy="3188781"/>
          </a:xfrm>
          <a:prstGeom prst="rect">
            <a:avLst/>
          </a:prstGeom>
        </p:spPr>
      </p:pic>
      <p:pic>
        <p:nvPicPr>
          <p:cNvPr id="9" name="Grafik 8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24888641-E5AB-19BD-B552-C6E942DDA2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76"/>
          <a:stretch/>
        </p:blipFill>
        <p:spPr>
          <a:xfrm>
            <a:off x="4227996" y="5240662"/>
            <a:ext cx="7023100" cy="9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81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1716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05125-4256-2B58-C7AA-64A954AA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34BE4-1CDC-E956-5D88-EDB1211D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Business Questions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5F21F543-E80B-A3CD-4104-625B1F6C80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916C42-B8F9-E13F-E2DD-1158B8A2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31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6B092D1-BF7F-D4C8-E195-3D6D7A35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  <a:effectLst/>
                <a:latin typeface="Helvetica" pitchFamily="2" charset="0"/>
              </a:rPr>
              <a:t>Question 04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: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there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a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relation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between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level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of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improvement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academic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performance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and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students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’ IT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affinity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?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5C5C901-5192-B2C1-D5DF-56E33EC11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68" y="2717884"/>
            <a:ext cx="10867931" cy="4070269"/>
          </a:xfrm>
          <a:prstGeom prst="rect">
            <a:avLst/>
          </a:prstGeom>
        </p:spPr>
      </p:pic>
      <p:pic>
        <p:nvPicPr>
          <p:cNvPr id="9" name="Grafik 8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0A82171A-4135-FDBD-9919-9F697DFB6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329" y="5481595"/>
            <a:ext cx="4949373" cy="12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25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1716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78F71-F1F9-6AE4-1616-747657DF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002F1-39E7-98C8-4E99-AC5C0C18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Business Questions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FF774B45-9332-7D77-E39B-65DA638B8C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332133-7930-5508-C489-5E6EB68E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32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96DF6FE-1388-CB9D-BCB7-4F431C43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  <a:effectLst/>
                <a:latin typeface="Helvetica" pitchFamily="2" charset="0"/>
              </a:rPr>
              <a:t>Question 05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: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What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overall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acceptance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rate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of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VR in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students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?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 descr="Ein Bild, das Text, Schrift, Software, Screenshot enthält.&#10;&#10;Automatisch generierte Beschreibung">
            <a:extLst>
              <a:ext uri="{FF2B5EF4-FFF2-40B4-BE49-F238E27FC236}">
                <a16:creationId xmlns:a16="http://schemas.microsoft.com/office/drawing/2014/main" id="{FD7E720A-6223-92B5-3A88-6A9F0735B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1" y="2779827"/>
            <a:ext cx="12056409" cy="3146722"/>
          </a:xfrm>
          <a:prstGeom prst="rect">
            <a:avLst/>
          </a:prstGeom>
        </p:spPr>
      </p:pic>
      <p:pic>
        <p:nvPicPr>
          <p:cNvPr id="9" name="Grafik 8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AD9A6EF5-36D7-F00E-1792-673D29752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953" y="4449763"/>
            <a:ext cx="27940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01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1716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3725D5-9D7B-B00E-80C1-16177120A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6864-6128-6BEF-3570-D9307CD9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Business Questions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B6C0E825-D325-D51A-5D00-75B0FBD03F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593B24-F863-AB0A-28EE-99B629C6A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33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9E270EC-AB37-93E8-7E5E-3CA6F36D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  <a:effectLst/>
                <a:latin typeface="Helvetica" pitchFamily="2" charset="0"/>
              </a:rPr>
              <a:t>Question 06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: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How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many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students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experience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issues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like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motion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sickness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when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using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VR and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how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does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affect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improvement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of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academic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performance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?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591F61-D334-238B-9469-A6FE736E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5" y="2697585"/>
            <a:ext cx="12192000" cy="3383901"/>
          </a:xfrm>
          <a:prstGeom prst="rect">
            <a:avLst/>
          </a:prstGeom>
        </p:spPr>
      </p:pic>
      <p:pic>
        <p:nvPicPr>
          <p:cNvPr id="9" name="Grafik 8" descr="Ein Bild, das Text, Screenshot, Schrift, Schwarz enthält.&#10;&#10;Automatisch generierte Beschreibung">
            <a:extLst>
              <a:ext uri="{FF2B5EF4-FFF2-40B4-BE49-F238E27FC236}">
                <a16:creationId xmlns:a16="http://schemas.microsoft.com/office/drawing/2014/main" id="{B8934A8B-86A8-B26C-5E68-66816830A0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" r="-1" b="41836"/>
          <a:stretch/>
        </p:blipFill>
        <p:spPr>
          <a:xfrm>
            <a:off x="2104571" y="6098453"/>
            <a:ext cx="7998625" cy="6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52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1716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D6430-F442-B682-80AE-DA88D0B73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91E8B-56BC-B313-5BCB-84494FCD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Business Questions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EF8C0B9A-62F1-6CE2-7715-A5EB546BBB0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4809A0-282E-2D66-A90E-4BD9D6B3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34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9FFC9F-740C-7A70-38F0-B16E0A8F5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  <a:effectLst/>
                <a:latin typeface="Helvetica" pitchFamily="2" charset="0"/>
              </a:rPr>
              <a:t>Question 07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: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How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many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students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have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access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a VR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device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in private and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how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many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students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use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VR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frequently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their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free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time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for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games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etc.?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26F5EB-3DE9-9595-1A1C-593F8E3C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69" y="2804464"/>
            <a:ext cx="10585098" cy="3920073"/>
          </a:xfrm>
          <a:prstGeom prst="rect">
            <a:avLst/>
          </a:prstGeom>
        </p:spPr>
      </p:pic>
      <p:pic>
        <p:nvPicPr>
          <p:cNvPr id="9" name="Grafik 8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1EE2FCCA-C1A4-C279-1618-6EE196B38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615" y="3350910"/>
            <a:ext cx="4051300" cy="1522829"/>
          </a:xfrm>
          <a:prstGeom prst="rect">
            <a:avLst/>
          </a:prstGeom>
        </p:spPr>
      </p:pic>
      <p:pic>
        <p:nvPicPr>
          <p:cNvPr id="12" name="Grafik 11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951CAF0A-8064-0AA2-D6AF-37926B38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615" y="5399088"/>
            <a:ext cx="4051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91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1716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7DEE8B-D8EB-7DEB-38E9-234FC36C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BFA0A-44DC-67B0-CEF8-C20B661F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Business Questions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063AAE8B-B713-1F48-3177-072ADC9891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C3A765-9EF0-1A41-4AC7-A7A9E9B4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35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BFA128A-C8B1-1C14-1698-870FFB4C9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  <a:effectLst/>
                <a:latin typeface="Helvetica" pitchFamily="2" charset="0"/>
              </a:rPr>
              <a:t>Question 08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: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there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any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difference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between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interest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in VR in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gender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?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D1D1CA7-CC17-689C-CD0E-A149DEBA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65" y="2514932"/>
            <a:ext cx="7772400" cy="4343068"/>
          </a:xfrm>
          <a:prstGeom prst="rect">
            <a:avLst/>
          </a:prstGeom>
        </p:spPr>
      </p:pic>
      <p:pic>
        <p:nvPicPr>
          <p:cNvPr id="10" name="Grafik 9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9EDBEC39-44ED-23D9-8110-A25EB4246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96" y="4529248"/>
            <a:ext cx="3327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14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1716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E1B533-0E6A-E440-A365-0D61E135D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A07D3-1964-ACAC-DA98-1BE21401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Business Questions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97A5139D-56DE-678A-76EF-EF4C90CC83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5F9A2E-DAA0-5CF3-BB96-B4F87636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36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ACBBA81-5EF8-FE23-B676-20B6DAB4E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  <a:effectLst/>
                <a:latin typeface="Helvetica" pitchFamily="2" charset="0"/>
              </a:rPr>
              <a:t>Question 09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: At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which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grade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level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and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age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VR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most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effective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education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?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FD18A9D-06E3-1CE1-92BB-44C18741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34" y="2598006"/>
            <a:ext cx="7772400" cy="3389910"/>
          </a:xfrm>
          <a:prstGeom prst="rect">
            <a:avLst/>
          </a:prstGeom>
        </p:spPr>
      </p:pic>
      <p:pic>
        <p:nvPicPr>
          <p:cNvPr id="11" name="Grafik 10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22B43D40-0472-BC80-00CD-2653099D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196" y="4593570"/>
            <a:ext cx="3771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56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1716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7670EA-7C20-90E9-8B9C-8DB7424A1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FD783-5322-44EA-DC36-0513B35B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Business Questions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4C91A994-26DE-25CA-5BF6-7FBBF80AEF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78852D-42F8-106A-B46C-6BD1C0F9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37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E4E7E2D-8A8A-0F2B-6F4E-4641587A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  <a:effectLst/>
                <a:latin typeface="Helvetica" pitchFamily="2" charset="0"/>
              </a:rPr>
              <a:t>Question 10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: Do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students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like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interact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in VR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or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rather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use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learn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things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on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their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own?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CD5AC739-F621-180F-49F9-75E965A4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43" y="3011548"/>
            <a:ext cx="10054514" cy="2004401"/>
          </a:xfrm>
          <a:prstGeom prst="rect">
            <a:avLst/>
          </a:prstGeom>
        </p:spPr>
      </p:pic>
      <p:pic>
        <p:nvPicPr>
          <p:cNvPr id="9" name="Grafik 8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02D07B90-97EE-DD97-4F15-F9C16654C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96" y="4496459"/>
            <a:ext cx="42037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72A30-8A49-21CC-E174-3DC18A1BB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25DFAF25-6BBA-D433-D72A-46E6C4FFBE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5E8820-8607-4A3D-FACA-178BBAE6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38</a:t>
            </a:fld>
            <a:endParaRPr lang="en-US"/>
          </a:p>
        </p:txBody>
      </p:sp>
      <p:pic>
        <p:nvPicPr>
          <p:cNvPr id="13" name="Inhaltsplatzhalter 1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BE20420-D027-9F24-94DF-2002929E7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901"/>
          <a:stretch/>
        </p:blipFill>
        <p:spPr>
          <a:xfrm>
            <a:off x="2451380" y="1527752"/>
            <a:ext cx="7289238" cy="4260173"/>
          </a:xfr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F3C27C54-372C-887D-0874-68E1C3A0C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244" y="918900"/>
            <a:ext cx="8977511" cy="608852"/>
          </a:xfrm>
        </p:spPr>
        <p:txBody>
          <a:bodyPr/>
          <a:lstStyle/>
          <a:p>
            <a:r>
              <a:rPr lang="de-DE" dirty="0">
                <a:latin typeface="Helvetica" pitchFamily="2" charset="0"/>
              </a:rPr>
              <a:t>EER DIAGRAM</a:t>
            </a:r>
          </a:p>
        </p:txBody>
      </p:sp>
    </p:spTree>
    <p:extLst>
      <p:ext uri="{BB962C8B-B14F-4D97-AF65-F5344CB8AC3E}">
        <p14:creationId xmlns:p14="http://schemas.microsoft.com/office/powerpoint/2010/main" val="2040441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E11672-4C44-3FFB-BCA0-F1B69F4ED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3C17A-A585-4A03-F76F-4FE74F56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The OBSTACLES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009DF4D5-44B4-2996-0969-EA97E0AC22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63E51D-CBD3-E342-0818-8CE33B16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39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0BAEAEB-A5DA-3751-6A88-322D706F8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Seeding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three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tables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in MySQL: due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access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restrictions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wasn‘t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possible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import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CSV-file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into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MySQL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Wanted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seed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table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by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writing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insert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statements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for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three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tables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containing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5000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rows</a:t>
            </a:r>
            <a:endParaRPr lang="de-DE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Used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ChatGPT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write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prompts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sets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20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or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50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Only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inserted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500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values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since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I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thought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would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sufficiently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approach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result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you‘d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get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by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having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inserted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5000 </a:t>
            </a:r>
            <a:r>
              <a:rPr lang="de-DE" sz="1600" b="0" i="0" u="none" dirty="0">
                <a:solidFill>
                  <a:schemeClr val="bg1"/>
                </a:solidFill>
              </a:rPr>
              <a:t>→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didn‘t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.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Had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issues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deleting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everything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again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then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created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a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new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database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tables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seeded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them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via Python</a:t>
            </a:r>
          </a:p>
          <a:p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Found</a:t>
            </a:r>
            <a:r>
              <a:rPr lang="de-DE" dirty="0">
                <a:solidFill>
                  <a:schemeClr val="bg1"/>
                </a:solidFill>
                <a:effectLst/>
                <a:latin typeface="Helvetica" pitchFamily="2" charset="0"/>
              </a:rPr>
              <a:t> out </a:t>
            </a:r>
            <a:r>
              <a:rPr lang="de-DE" dirty="0" err="1">
                <a:solidFill>
                  <a:schemeClr val="bg1"/>
                </a:solidFill>
                <a:effectLst/>
                <a:latin typeface="Helvetica" pitchFamily="2" charset="0"/>
              </a:rPr>
              <a:t>ther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was a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problem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when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joining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my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tables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students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vr_usage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because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values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always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got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impossibly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high </a:t>
            </a:r>
            <a:endParaRPr lang="de-DE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5" descr="Blitz Silhouette">
            <a:extLst>
              <a:ext uri="{FF2B5EF4-FFF2-40B4-BE49-F238E27FC236}">
                <a16:creationId xmlns:a16="http://schemas.microsoft.com/office/drawing/2014/main" id="{D282D5B8-2113-577A-97AE-8E7D9360C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3086" y="1197570"/>
            <a:ext cx="733549" cy="7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3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33151-201E-63EB-A0B5-7A4CDE26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1EAC-B8AC-8E34-2424-BEC65D35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THE GOALS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FA958D-8313-6547-F578-910E17DC9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922" y="2030819"/>
            <a:ext cx="10084904" cy="3773633"/>
          </a:xfrm>
        </p:spPr>
        <p:txBody>
          <a:bodyPr>
            <a:normAutofit lnSpcReduction="10000"/>
          </a:bodyPr>
          <a:lstStyle/>
          <a:p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Cleaning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analyzing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Dataset</a:t>
            </a:r>
          </a:p>
          <a:p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Creating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a Database</a:t>
            </a:r>
          </a:p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MAIN: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Gaining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visualizing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insights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about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impact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VR in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education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  <a:p>
            <a:pPr marL="457200" lvl="1" indent="0">
              <a:buNone/>
            </a:pP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e.g.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The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distribution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VR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usage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education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over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world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Improvement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academical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performance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  <a:p>
            <a:pPr lvl="1"/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Relations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between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IT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affinity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improvement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performance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  <a:p>
            <a:pPr lvl="1"/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Relations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age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gender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degree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Factors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like stress/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motion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sickness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improvement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academical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performance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  <a:p>
            <a:pPr marL="457200" lvl="1" indent="0">
              <a:buNone/>
            </a:pP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and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more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. 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EB52B218-EFBF-491B-C85D-82523FCE80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8AB5E6-D113-3574-5184-5F4032C6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67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F7674-7DA7-07FD-A49C-2B9855B99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ED511-29A7-0C03-AA2B-8C085C5A0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The CONCLUSION</a:t>
            </a:r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23B99942-F8A9-10F6-58C2-B873FA99C0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5659" y="133463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253A20-30A8-8693-D98D-E039F0FD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40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B523941-EC87-A472-EE16-F17F2BD9C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20186"/>
            <a:ext cx="8977509" cy="354123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I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chose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Dataset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since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topic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really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interested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me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but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immediately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saw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dataset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was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very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clean. So I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investigated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a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lot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found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out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data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doesn‘t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seem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be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actual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data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from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studies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since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values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are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too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evenly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distributed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unrealistic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Business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questions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were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a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bit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hard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answer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but possible,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outcome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is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useless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due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dummy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data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from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data</a:t>
            </a:r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" pitchFamily="2" charset="0"/>
              </a:rPr>
              <a:t>set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11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12E2A-9738-4688-BABC-798219B30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05FD8E-4467-8F0F-5328-C109C1B6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5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DCAAC63-CF86-AE56-C775-1A9A25C492CC}"/>
              </a:ext>
            </a:extLst>
          </p:cNvPr>
          <p:cNvSpPr/>
          <p:nvPr/>
        </p:nvSpPr>
        <p:spPr>
          <a:xfrm>
            <a:off x="-203948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Inhaltsplatzhalter 8" descr="Ein Bild, das Text, Screenshot, Karte Menü, Schrift enthält.&#10;&#10;Automatisch generierte Beschreibung">
            <a:extLst>
              <a:ext uri="{FF2B5EF4-FFF2-40B4-BE49-F238E27FC236}">
                <a16:creationId xmlns:a16="http://schemas.microsoft.com/office/drawing/2014/main" id="{7D3E3518-22A6-9037-2F8A-87DD0A977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424" y="790387"/>
            <a:ext cx="5468552" cy="5686052"/>
          </a:xfrm>
        </p:spPr>
      </p:pic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A9F6147E-B005-3CE5-FB49-F5744132FD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AFA0E6-3824-A7F6-CB12-2C152075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22" y="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32049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8B84EB-4760-1C33-FDE8-459EC1105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F0DA89-4EB3-B558-653F-9CF5B9EB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6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B70DB9-9476-251B-9C47-6CB40F1F515E}"/>
              </a:ext>
            </a:extLst>
          </p:cNvPr>
          <p:cNvSpPr/>
          <p:nvPr/>
        </p:nvSpPr>
        <p:spPr>
          <a:xfrm>
            <a:off x="-190751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A1C2326D-2CAE-88F5-C605-6D315BDD10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5434BC3-2544-ABA9-3DB1-1198D943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200"/>
            <a:ext cx="8977511" cy="60885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EDA</a:t>
            </a:r>
          </a:p>
        </p:txBody>
      </p:sp>
      <p:pic>
        <p:nvPicPr>
          <p:cNvPr id="8" name="Inhaltsplatzhalter 7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12A8A54-432E-1501-E55F-173187B45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8977510" cy="6925848"/>
          </a:xfrm>
        </p:spPr>
      </p:pic>
    </p:spTree>
    <p:extLst>
      <p:ext uri="{BB962C8B-B14F-4D97-AF65-F5344CB8AC3E}">
        <p14:creationId xmlns:p14="http://schemas.microsoft.com/office/powerpoint/2010/main" val="81926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64220A-F207-5FF4-7486-E9E67FA9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9DDEA1-F29C-1799-ABD9-61F6819D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7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F34F93-401F-D70D-0ED9-8CF49E4EF71D}"/>
              </a:ext>
            </a:extLst>
          </p:cNvPr>
          <p:cNvSpPr/>
          <p:nvPr/>
        </p:nvSpPr>
        <p:spPr>
          <a:xfrm>
            <a:off x="-190751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D522E84F-0FC2-2FF2-137F-B2A5435E053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6D6278AF-E77F-ACF8-61FF-3BBCF9CD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014"/>
            <a:ext cx="7772400" cy="2813977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AC1DE0F5-4463-ACAD-58C4-733A5A646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5546"/>
            <a:ext cx="7772400" cy="1562928"/>
          </a:xfrm>
          <a:prstGeom prst="rect">
            <a:avLst/>
          </a:prstGeom>
        </p:spPr>
      </p:pic>
      <p:pic>
        <p:nvPicPr>
          <p:cNvPr id="16" name="Grafik 15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09835E2D-53FA-927B-24B5-05B4B2E14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77991"/>
            <a:ext cx="5695576" cy="53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2C79E-B056-A5B9-1BAE-F2C460E5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B2AB9B-E39D-FB91-B400-1BBAA294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8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B1632C-4387-EB95-5F2C-31E49A45C0B7}"/>
              </a:ext>
            </a:extLst>
          </p:cNvPr>
          <p:cNvSpPr/>
          <p:nvPr/>
        </p:nvSpPr>
        <p:spPr>
          <a:xfrm>
            <a:off x="-190751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96D3FD02-7F52-A08D-4E98-064023BC98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32C8BAC-B4B3-4D70-4672-6FFF7B9B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96" y="217014"/>
            <a:ext cx="7772400" cy="1562928"/>
          </a:xfrm>
          <a:prstGeom prst="rect">
            <a:avLst/>
          </a:prstGeom>
        </p:spPr>
      </p:pic>
      <p:pic>
        <p:nvPicPr>
          <p:cNvPr id="14" name="Grafik 13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434D87A3-99F6-9CA9-8C91-C3049764D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88297"/>
            <a:ext cx="5870713" cy="53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1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  <a:lumOff val="5000"/>
              </a:schemeClr>
            </a:gs>
            <a:gs pos="11000">
              <a:schemeClr val="tx1">
                <a:lumMod val="95000"/>
                <a:lumOff val="5000"/>
              </a:schemeClr>
            </a:gs>
            <a:gs pos="11000">
              <a:srgbClr val="7B1E3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1D235-8B10-A478-B0B6-5AA670A15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A4C0FA-2369-2DB2-25C6-F3148260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9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6F310C0-E048-B2A5-8E32-0568C59377D8}"/>
              </a:ext>
            </a:extLst>
          </p:cNvPr>
          <p:cNvSpPr/>
          <p:nvPr/>
        </p:nvSpPr>
        <p:spPr>
          <a:xfrm>
            <a:off x="-203948" y="-181535"/>
            <a:ext cx="12599895" cy="7221070"/>
          </a:xfrm>
          <a:prstGeom prst="rect">
            <a:avLst/>
          </a:prstGeom>
          <a:solidFill>
            <a:srgbClr val="000D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oogle Shape;56;p1">
            <a:extLst>
              <a:ext uri="{FF2B5EF4-FFF2-40B4-BE49-F238E27FC236}">
                <a16:creationId xmlns:a16="http://schemas.microsoft.com/office/drawing/2014/main" id="{2A4DB90B-A97B-0C6F-8B01-520CC1A893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0701" y="217014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E4194CD-D651-A70F-B5C1-0760B23F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25684"/>
            <a:ext cx="6322979" cy="5808916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A3FFA48-D0E5-8489-5B95-055756BA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2515"/>
            <a:ext cx="7772400" cy="13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4081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0</TotalTime>
  <Words>714</Words>
  <Application>Microsoft Macintosh PowerPoint</Application>
  <PresentationFormat>Breitbild</PresentationFormat>
  <Paragraphs>99</Paragraphs>
  <Slides>40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Aptos</vt:lpstr>
      <vt:lpstr>Arial</vt:lpstr>
      <vt:lpstr>Helvetica</vt:lpstr>
      <vt:lpstr>Trade Gothic Next Cond</vt:lpstr>
      <vt:lpstr>Trade Gothic Next Light</vt:lpstr>
      <vt:lpstr>Wingdings</vt:lpstr>
      <vt:lpstr>LimelightVTI</vt:lpstr>
      <vt:lpstr>BUSINESS CHALLENGE: EDA AND SQL DISCOVERING THE IMPACT OF VIRTUAL REALITY ON EDUCATION </vt:lpstr>
      <vt:lpstr>QUICK OVERVIEW</vt:lpstr>
      <vt:lpstr>THE DATASET</vt:lpstr>
      <vt:lpstr>THE GOALS</vt:lpstr>
      <vt:lpstr>EDA</vt:lpstr>
      <vt:lpstr>EDA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Business Questions</vt:lpstr>
      <vt:lpstr>Business Questions</vt:lpstr>
      <vt:lpstr>Business Questions</vt:lpstr>
      <vt:lpstr>Business Questions</vt:lpstr>
      <vt:lpstr>Business Questions</vt:lpstr>
      <vt:lpstr>Business Questions</vt:lpstr>
      <vt:lpstr>Business Questions</vt:lpstr>
      <vt:lpstr>Business Questions</vt:lpstr>
      <vt:lpstr>Business Questions</vt:lpstr>
      <vt:lpstr>Business Questions</vt:lpstr>
      <vt:lpstr>EER DIAGRAM</vt:lpstr>
      <vt:lpstr>The OBSTACLES</vt:lpstr>
      <vt:lpstr>The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Nuss</dc:creator>
  <cp:lastModifiedBy>Julia Nuss</cp:lastModifiedBy>
  <cp:revision>5</cp:revision>
  <dcterms:created xsi:type="dcterms:W3CDTF">2024-09-26T13:38:48Z</dcterms:created>
  <dcterms:modified xsi:type="dcterms:W3CDTF">2024-09-27T16:13:42Z</dcterms:modified>
</cp:coreProperties>
</file>